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4ca003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4ca00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c4ca0038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c4ca0038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374350" y="3060625"/>
            <a:ext cx="6528000" cy="1004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374350" y="3230725"/>
            <a:ext cx="64977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 </a:t>
            </a:r>
            <a:r>
              <a:rPr b="1" lang="en-GB" sz="1200"/>
              <a:t>supervised </a:t>
            </a:r>
            <a:r>
              <a:rPr lang="en-GB" sz="1200"/>
              <a:t>approach using the ground-truth data, using </a:t>
            </a:r>
            <a:r>
              <a:rPr b="1" lang="en-GB" sz="1200"/>
              <a:t>Deep </a:t>
            </a:r>
            <a:r>
              <a:rPr b="1" lang="en-GB" sz="1200"/>
              <a:t>Learning</a:t>
            </a:r>
            <a:r>
              <a:rPr lang="en-GB" sz="1200"/>
              <a:t> architectures [1].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 </a:t>
            </a:r>
            <a:r>
              <a:rPr b="1" lang="en-GB" sz="1200"/>
              <a:t>semi-supervised</a:t>
            </a:r>
            <a:r>
              <a:rPr lang="en-GB" sz="1200"/>
              <a:t> approach using the </a:t>
            </a:r>
            <a:r>
              <a:rPr b="1" lang="en-GB" sz="1200"/>
              <a:t>“visual analytics”</a:t>
            </a:r>
            <a:r>
              <a:rPr lang="en-GB" sz="1200"/>
              <a:t> paradigm [2].  </a:t>
            </a:r>
            <a:endParaRPr sz="1200"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Research/Master project: </a:t>
            </a:r>
            <a:r>
              <a:rPr lang="en-GB" sz="1800"/>
              <a:t>Cell segmentation of microglia cells</a:t>
            </a:r>
            <a:endParaRPr sz="1800"/>
          </a:p>
        </p:txBody>
      </p:sp>
      <p:sp>
        <p:nvSpPr>
          <p:cNvPr id="57" name="Google Shape;57;p13"/>
          <p:cNvSpPr/>
          <p:nvPr/>
        </p:nvSpPr>
        <p:spPr>
          <a:xfrm>
            <a:off x="2374400" y="484200"/>
            <a:ext cx="6528000" cy="24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219450" y="372075"/>
            <a:ext cx="6837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Problem Definition</a:t>
            </a:r>
            <a:r>
              <a:rPr lang="en-GB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Identify the separate parts that belong to the same cell (Multiple object recognition)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2374400" y="2969100"/>
            <a:ext cx="6528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Proposed </a:t>
            </a:r>
            <a:r>
              <a:rPr b="1" i="1" lang="en-GB" u="sng">
                <a:solidFill>
                  <a:schemeClr val="dk1"/>
                </a:solidFill>
              </a:rPr>
              <a:t>Novel </a:t>
            </a:r>
            <a:r>
              <a:rPr lang="en-GB" u="sng">
                <a:solidFill>
                  <a:schemeClr val="dk1"/>
                </a:solidFill>
              </a:rPr>
              <a:t>Methodology</a:t>
            </a:r>
            <a:r>
              <a:rPr lang="en-GB">
                <a:solidFill>
                  <a:schemeClr val="dk1"/>
                </a:solidFill>
              </a:rPr>
              <a:t>: </a:t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261125" y="484200"/>
            <a:ext cx="2004600" cy="24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61125" y="400425"/>
            <a:ext cx="1906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Dataset</a:t>
            </a:r>
            <a:endParaRPr u="sng"/>
          </a:p>
        </p:txBody>
      </p:sp>
      <p:sp>
        <p:nvSpPr>
          <p:cNvPr id="62" name="Google Shape;62;p13"/>
          <p:cNvSpPr/>
          <p:nvPr/>
        </p:nvSpPr>
        <p:spPr>
          <a:xfrm>
            <a:off x="261125" y="3060625"/>
            <a:ext cx="2004600" cy="1004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310025" y="2970125"/>
            <a:ext cx="1906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Requirements</a:t>
            </a:r>
            <a:r>
              <a:rPr lang="en-GB" u="sng"/>
              <a:t>:</a:t>
            </a:r>
            <a:endParaRPr u="sng"/>
          </a:p>
        </p:txBody>
      </p:sp>
      <p:sp>
        <p:nvSpPr>
          <p:cNvPr id="64" name="Google Shape;64;p13"/>
          <p:cNvSpPr txBox="1"/>
          <p:nvPr/>
        </p:nvSpPr>
        <p:spPr>
          <a:xfrm>
            <a:off x="47075" y="3215875"/>
            <a:ext cx="23349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2600" lvl="0" marL="316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Basic knowledge in </a:t>
            </a:r>
            <a:r>
              <a:rPr b="1" lang="en-GB" sz="1200"/>
              <a:t>Image Processing</a:t>
            </a:r>
            <a:endParaRPr b="1" sz="1200"/>
          </a:p>
          <a:p>
            <a:pPr indent="-162600" lvl="0" marL="316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Good programming skills:Python </a:t>
            </a:r>
            <a:r>
              <a:rPr b="1" lang="en-GB" sz="1200"/>
              <a:t>or </a:t>
            </a:r>
            <a:r>
              <a:rPr lang="en-GB" sz="1200">
                <a:solidFill>
                  <a:schemeClr val="dk1"/>
                </a:solidFill>
              </a:rPr>
              <a:t>Matlab</a:t>
            </a:r>
            <a:br>
              <a:rPr lang="en-GB" sz="1200"/>
            </a:br>
            <a:endParaRPr sz="1200"/>
          </a:p>
        </p:txBody>
      </p:sp>
      <p:sp>
        <p:nvSpPr>
          <p:cNvPr id="65" name="Google Shape;65;p13"/>
          <p:cNvSpPr txBox="1"/>
          <p:nvPr/>
        </p:nvSpPr>
        <p:spPr>
          <a:xfrm>
            <a:off x="241400" y="4172252"/>
            <a:ext cx="8662200" cy="48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[1]</a:t>
            </a:r>
            <a:r>
              <a:rPr lang="en-GB" sz="800">
                <a:solidFill>
                  <a:srgbClr val="222222"/>
                </a:solidFill>
              </a:rPr>
              <a:t>Caicedo, Juan C., et al. "Evaluation of Deep Learning Strategies for Nucleus Segmentation in Fluorescence Images." </a:t>
            </a:r>
            <a:r>
              <a:rPr i="1" lang="en-GB" sz="800">
                <a:solidFill>
                  <a:srgbClr val="222222"/>
                </a:solidFill>
              </a:rPr>
              <a:t>BioRxiv</a:t>
            </a:r>
            <a:r>
              <a:rPr lang="en-GB" sz="800">
                <a:solidFill>
                  <a:srgbClr val="222222"/>
                </a:solidFill>
              </a:rPr>
              <a:t> (2019): 335216.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[2] </a:t>
            </a:r>
            <a:r>
              <a:rPr lang="en-GB" sz="800">
                <a:solidFill>
                  <a:schemeClr val="dk1"/>
                </a:solidFill>
              </a:rPr>
              <a:t>Ai-Awami, Ali K., et al. "Neuroblocks–visual tracking of segmentation and proofreading for large connectomics projects." </a:t>
            </a:r>
            <a:r>
              <a:rPr i="1" lang="en-GB" sz="800">
                <a:solidFill>
                  <a:schemeClr val="dk1"/>
                </a:solidFill>
              </a:rPr>
              <a:t>IEEE transactions on visualization and computer graphics</a:t>
            </a:r>
            <a:r>
              <a:rPr lang="en-GB" sz="800">
                <a:solidFill>
                  <a:schemeClr val="dk1"/>
                </a:solidFill>
              </a:rPr>
              <a:t> 22.1 (2015): 738-746.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5790525" y="1127794"/>
            <a:ext cx="2540225" cy="1775992"/>
            <a:chOff x="3352125" y="1267625"/>
            <a:chExt cx="2540225" cy="1864950"/>
          </a:xfrm>
        </p:grpSpPr>
        <p:pic>
          <p:nvPicPr>
            <p:cNvPr id="67" name="Google Shape;6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2125" y="1290900"/>
              <a:ext cx="2540225" cy="184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3"/>
            <p:cNvSpPr/>
            <p:nvPr/>
          </p:nvSpPr>
          <p:spPr>
            <a:xfrm>
              <a:off x="4086875" y="2172625"/>
              <a:ext cx="510000" cy="7002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016575" y="1632463"/>
              <a:ext cx="606600" cy="767100"/>
            </a:xfrm>
            <a:prstGeom prst="ellipse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2543558">
              <a:off x="3430472" y="1612975"/>
              <a:ext cx="1263706" cy="615801"/>
            </a:xfrm>
            <a:prstGeom prst="ellipse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b="5669" l="15267" r="15177" t="0"/>
          <a:stretch/>
        </p:blipFill>
        <p:spPr>
          <a:xfrm>
            <a:off x="681300" y="827800"/>
            <a:ext cx="939456" cy="7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319100" y="2670975"/>
            <a:ext cx="1414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~1300 Images</a:t>
            </a:r>
            <a:endParaRPr sz="1100"/>
          </a:p>
        </p:txBody>
      </p:sp>
      <p:sp>
        <p:nvSpPr>
          <p:cNvPr id="73" name="Google Shape;73;p13"/>
          <p:cNvSpPr txBox="1"/>
          <p:nvPr/>
        </p:nvSpPr>
        <p:spPr>
          <a:xfrm>
            <a:off x="1728650" y="1064725"/>
            <a:ext cx="789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Nucleus</a:t>
            </a:r>
            <a:endParaRPr sz="800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00" y="1738325"/>
            <a:ext cx="939450" cy="7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00" y="1822763"/>
            <a:ext cx="939451" cy="79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1686150" y="2064100"/>
            <a:ext cx="721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5 Proteins</a:t>
            </a:r>
            <a:endParaRPr sz="800"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00" y="1782888"/>
            <a:ext cx="939451" cy="7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650" y="1909638"/>
            <a:ext cx="939451" cy="7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00" y="1868013"/>
            <a:ext cx="939451" cy="7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8850" y="1080575"/>
            <a:ext cx="2773475" cy="18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3115250" y="1890750"/>
            <a:ext cx="789900" cy="572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5790525" y="1152850"/>
            <a:ext cx="2540100" cy="17511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3"/>
          <p:cNvCxnSpPr>
            <a:endCxn id="82" idx="1"/>
          </p:cNvCxnSpPr>
          <p:nvPr/>
        </p:nvCxnSpPr>
        <p:spPr>
          <a:xfrm flipH="1" rot="10800000">
            <a:off x="3905025" y="2028400"/>
            <a:ext cx="1885500" cy="2109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4" name="Google Shape;84;p13"/>
          <p:cNvSpPr txBox="1"/>
          <p:nvPr/>
        </p:nvSpPr>
        <p:spPr>
          <a:xfrm>
            <a:off x="3276475" y="827450"/>
            <a:ext cx="2004600" cy="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Color-coded image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5834625" y="802150"/>
            <a:ext cx="2540100" cy="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Ground truth segmentation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242900" y="4702475"/>
            <a:ext cx="8659200" cy="4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Supervisor: </a:t>
            </a:r>
            <a:r>
              <a:rPr lang="en-GB"/>
              <a:t> Antonios Somarakis, Thomas Höllt, </a:t>
            </a:r>
            <a:r>
              <a:rPr lang="en-GB">
                <a:solidFill>
                  <a:schemeClr val="dk1"/>
                </a:solidFill>
              </a:rPr>
              <a:t>Boudewijn Lelieveldt</a:t>
            </a:r>
            <a:br>
              <a:rPr b="1" lang="en-GB"/>
            </a:br>
            <a:r>
              <a:rPr b="1" lang="en-GB"/>
              <a:t>Contact</a:t>
            </a:r>
            <a:r>
              <a:rPr b="1" lang="en-GB"/>
              <a:t>:</a:t>
            </a:r>
            <a:r>
              <a:rPr lang="en-GB"/>
              <a:t> Antonios Somarakis, a.somarakis@lumc.nl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8">
            <a:alphaModFix/>
          </a:blip>
          <a:srcRect b="0" l="24492" r="21688" t="0"/>
          <a:stretch/>
        </p:blipFill>
        <p:spPr>
          <a:xfrm>
            <a:off x="8228375" y="4730575"/>
            <a:ext cx="425100" cy="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901050" y="1362575"/>
            <a:ext cx="7899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FF"/>
                </a:solidFill>
              </a:rPr>
              <a:t>Cell #1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374775" y="1254625"/>
            <a:ext cx="7899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Cell #2</a:t>
            </a:r>
            <a:endParaRPr sz="1200">
              <a:solidFill>
                <a:srgbClr val="00FF00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412100" y="2490438"/>
            <a:ext cx="789900" cy="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Cell #3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4"/>
          <p:cNvCxnSpPr/>
          <p:nvPr/>
        </p:nvCxnSpPr>
        <p:spPr>
          <a:xfrm>
            <a:off x="2443125" y="1919250"/>
            <a:ext cx="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" name="Google Shape;96;p14"/>
          <p:cNvSpPr/>
          <p:nvPr/>
        </p:nvSpPr>
        <p:spPr>
          <a:xfrm>
            <a:off x="261125" y="484200"/>
            <a:ext cx="2826300" cy="248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3223075" y="484200"/>
            <a:ext cx="5652300" cy="24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2374350" y="3060625"/>
            <a:ext cx="6528000" cy="1004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Research/Master project: </a:t>
            </a:r>
            <a:r>
              <a:rPr lang="en-GB" sz="1800"/>
              <a:t>Semi-supervised classification of Multi-spectral images </a:t>
            </a:r>
            <a:endParaRPr sz="1800"/>
          </a:p>
        </p:txBody>
      </p:sp>
      <p:sp>
        <p:nvSpPr>
          <p:cNvPr id="100" name="Google Shape;100;p14"/>
          <p:cNvSpPr txBox="1"/>
          <p:nvPr/>
        </p:nvSpPr>
        <p:spPr>
          <a:xfrm>
            <a:off x="3514850" y="372075"/>
            <a:ext cx="5236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Problem definiton: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2374400" y="2969100"/>
            <a:ext cx="6528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Proposed </a:t>
            </a:r>
            <a:r>
              <a:rPr b="1" i="1" lang="en-GB" u="sng">
                <a:solidFill>
                  <a:schemeClr val="dk1"/>
                </a:solidFill>
              </a:rPr>
              <a:t>Novel </a:t>
            </a:r>
            <a:r>
              <a:rPr lang="en-GB" u="sng">
                <a:solidFill>
                  <a:schemeClr val="dk1"/>
                </a:solidFill>
              </a:rPr>
              <a:t>Methodology</a:t>
            </a:r>
            <a:r>
              <a:rPr lang="en-GB">
                <a:solidFill>
                  <a:schemeClr val="dk1"/>
                </a:solidFill>
              </a:rPr>
              <a:t>: 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413525" y="400425"/>
            <a:ext cx="2613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Data/ Preprocessing Pipeline</a:t>
            </a:r>
            <a:endParaRPr u="sng"/>
          </a:p>
        </p:txBody>
      </p:sp>
      <p:sp>
        <p:nvSpPr>
          <p:cNvPr id="103" name="Google Shape;103;p14"/>
          <p:cNvSpPr/>
          <p:nvPr/>
        </p:nvSpPr>
        <p:spPr>
          <a:xfrm>
            <a:off x="261125" y="3060625"/>
            <a:ext cx="2034300" cy="1004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4" name="Google Shape;104;p14"/>
          <p:cNvSpPr txBox="1"/>
          <p:nvPr/>
        </p:nvSpPr>
        <p:spPr>
          <a:xfrm>
            <a:off x="312650" y="2969100"/>
            <a:ext cx="1906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Requirements:</a:t>
            </a:r>
            <a:endParaRPr u="sng"/>
          </a:p>
        </p:txBody>
      </p:sp>
      <p:sp>
        <p:nvSpPr>
          <p:cNvPr id="105" name="Google Shape;105;p14"/>
          <p:cNvSpPr txBox="1"/>
          <p:nvPr/>
        </p:nvSpPr>
        <p:spPr>
          <a:xfrm>
            <a:off x="261125" y="3223225"/>
            <a:ext cx="21210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-126599" lvl="0" marL="1007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Basic knowledge in </a:t>
            </a:r>
            <a:r>
              <a:rPr b="1" lang="en-GB" sz="1200"/>
              <a:t>Data Science, Graph mining</a:t>
            </a:r>
            <a:endParaRPr b="1" sz="1200"/>
          </a:p>
          <a:p>
            <a:pPr indent="-126599" lvl="0" marL="1007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Good programming skills:Python </a:t>
            </a:r>
            <a:r>
              <a:rPr b="1" lang="en-GB" sz="1200"/>
              <a:t>or </a:t>
            </a:r>
            <a:r>
              <a:rPr lang="en-GB" sz="1200">
                <a:solidFill>
                  <a:schemeClr val="dk1"/>
                </a:solidFill>
              </a:rPr>
              <a:t>Matlab</a:t>
            </a:r>
            <a:br>
              <a:rPr lang="en-GB" sz="1200"/>
            </a:br>
            <a:endParaRPr sz="1200"/>
          </a:p>
        </p:txBody>
      </p:sp>
      <p:sp>
        <p:nvSpPr>
          <p:cNvPr id="106" name="Google Shape;106;p14"/>
          <p:cNvSpPr txBox="1"/>
          <p:nvPr/>
        </p:nvSpPr>
        <p:spPr>
          <a:xfrm>
            <a:off x="241400" y="4172250"/>
            <a:ext cx="8659200" cy="48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000" spcFirstLastPara="1" rIns="0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[1] </a:t>
            </a:r>
            <a:r>
              <a:rPr lang="en-GB" sz="800">
                <a:solidFill>
                  <a:srgbClr val="222222"/>
                </a:solidFill>
              </a:rPr>
              <a:t>Hollt, Thomas, et al. "Visual analysis of mass cytometry data by hierarchical stochastic neighbour embedding reveals rare cell types." Nature communications 8.1 (2017): 1740.</a:t>
            </a:r>
            <a:br>
              <a:rPr lang="en-GB" sz="800">
                <a:solidFill>
                  <a:srgbClr val="222222"/>
                </a:solidFill>
              </a:rPr>
            </a:br>
            <a:r>
              <a:rPr lang="en-GB" sz="800">
                <a:solidFill>
                  <a:srgbClr val="222222"/>
                </a:solidFill>
              </a:rPr>
              <a:t>[2]Somarakis, Antonios et al. “Visual Exploration of Imaging Mass Cytometry Data.’’  (conditionally accepted)</a:t>
            </a:r>
            <a:endParaRPr sz="8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[3] </a:t>
            </a:r>
            <a:r>
              <a:rPr lang="en-GB" sz="800">
                <a:solidFill>
                  <a:srgbClr val="222222"/>
                </a:solidFill>
              </a:rPr>
              <a:t>Kipf, Thomas N., and Max Welling. "Variational graph auto-encoders." </a:t>
            </a:r>
            <a:r>
              <a:rPr i="1" lang="en-GB" sz="800">
                <a:solidFill>
                  <a:srgbClr val="222222"/>
                </a:solidFill>
              </a:rPr>
              <a:t>arXiv preprint arXiv:1611.07308</a:t>
            </a:r>
            <a:r>
              <a:rPr lang="en-GB" sz="800">
                <a:solidFill>
                  <a:srgbClr val="222222"/>
                </a:solidFill>
              </a:rPr>
              <a:t> (2016).</a:t>
            </a:r>
            <a:endParaRPr sz="800">
              <a:solidFill>
                <a:srgbClr val="222222"/>
              </a:solidFill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242900" y="4702475"/>
            <a:ext cx="8659200" cy="4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Supervisor: </a:t>
            </a:r>
            <a:r>
              <a:rPr lang="en-GB"/>
              <a:t> Antonios Somarakis, Thomas </a:t>
            </a:r>
            <a:r>
              <a:rPr lang="en-GB"/>
              <a:t>Höllt</a:t>
            </a:r>
            <a:r>
              <a:rPr lang="en-GB"/>
              <a:t>, </a:t>
            </a:r>
            <a:r>
              <a:rPr lang="en-GB">
                <a:solidFill>
                  <a:schemeClr val="dk1"/>
                </a:solidFill>
              </a:rPr>
              <a:t>Boudewijn Lelieveldt , </a:t>
            </a:r>
            <a:br>
              <a:rPr b="1" lang="en-GB"/>
            </a:br>
            <a:r>
              <a:rPr b="1" lang="en-GB"/>
              <a:t>Contact:</a:t>
            </a:r>
            <a:r>
              <a:rPr lang="en-GB"/>
              <a:t> Antonios Somarakis, a.somarakis@lumc.nl</a:t>
            </a:r>
            <a:endParaRPr/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24492" r="21688" t="0"/>
          <a:stretch/>
        </p:blipFill>
        <p:spPr>
          <a:xfrm>
            <a:off x="8228375" y="4730575"/>
            <a:ext cx="425100" cy="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2374350" y="3230725"/>
            <a:ext cx="64977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Extract </a:t>
            </a:r>
            <a:r>
              <a:rPr b="1" lang="en-GB" sz="1200"/>
              <a:t>features for each cell </a:t>
            </a:r>
            <a:r>
              <a:rPr lang="en-GB" sz="1200"/>
              <a:t>[1,2]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Extract the </a:t>
            </a:r>
            <a:r>
              <a:rPr b="1" lang="en-GB" sz="1200"/>
              <a:t>topology </a:t>
            </a:r>
            <a:r>
              <a:rPr lang="en-GB" sz="1200"/>
              <a:t>of the cells in </a:t>
            </a:r>
            <a:r>
              <a:rPr b="1" lang="en-GB" sz="1200"/>
              <a:t>networks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Utilize the </a:t>
            </a:r>
            <a:r>
              <a:rPr b="1" lang="en-GB" sz="1200"/>
              <a:t>network topology</a:t>
            </a:r>
            <a:r>
              <a:rPr lang="en-GB" sz="1200"/>
              <a:t>[2]</a:t>
            </a:r>
            <a:r>
              <a:rPr lang="en-GB" sz="1200"/>
              <a:t> + </a:t>
            </a:r>
            <a:r>
              <a:rPr b="1" lang="en-GB" sz="1200"/>
              <a:t>cell features</a:t>
            </a:r>
            <a:r>
              <a:rPr lang="en-GB" sz="1200"/>
              <a:t> to classify the images </a:t>
            </a:r>
            <a:r>
              <a:rPr lang="en-GB" sz="1200"/>
              <a:t>according</a:t>
            </a:r>
            <a:r>
              <a:rPr lang="en-GB" sz="1200"/>
              <a:t> to their </a:t>
            </a:r>
            <a:r>
              <a:rPr b="1" lang="en-GB" sz="1200"/>
              <a:t>clinical relevance</a:t>
            </a:r>
            <a:endParaRPr b="1" sz="1200"/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438" y="738100"/>
            <a:ext cx="1095775" cy="8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023" y="738106"/>
            <a:ext cx="1077820" cy="88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05927" y="1961300"/>
            <a:ext cx="2120999" cy="91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5125" y="733550"/>
            <a:ext cx="1077824" cy="8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/>
        </p:nvSpPr>
        <p:spPr>
          <a:xfrm>
            <a:off x="3781941" y="1569609"/>
            <a:ext cx="8223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</a:rPr>
              <a:t>Healthy</a:t>
            </a:r>
            <a:endParaRPr sz="1000">
              <a:solidFill>
                <a:srgbClr val="38761D"/>
              </a:solidFill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6045975" y="1569600"/>
            <a:ext cx="1389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Cancer, Fatal stage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4703421" y="1569590"/>
            <a:ext cx="16539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9900"/>
                </a:solidFill>
              </a:rPr>
              <a:t>Cancer, First stage</a:t>
            </a:r>
            <a:endParaRPr sz="1000">
              <a:solidFill>
                <a:srgbClr val="FF9900"/>
              </a:solidFill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6097032" y="2014369"/>
            <a:ext cx="13203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?</a:t>
            </a:r>
            <a:endParaRPr sz="4800"/>
          </a:p>
        </p:txBody>
      </p:sp>
      <p:sp>
        <p:nvSpPr>
          <p:cNvPr id="118" name="Google Shape;118;p14"/>
          <p:cNvSpPr txBox="1"/>
          <p:nvPr/>
        </p:nvSpPr>
        <p:spPr>
          <a:xfrm>
            <a:off x="7388925" y="862550"/>
            <a:ext cx="13896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54000">
            <a:noAutofit/>
          </a:bodyPr>
          <a:lstStyle/>
          <a:p>
            <a:pPr indent="-151799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Different dimensions per image</a:t>
            </a:r>
            <a:endParaRPr sz="1200"/>
          </a:p>
          <a:p>
            <a:pPr indent="-151799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Different amount of cells per image</a:t>
            </a:r>
            <a:endParaRPr sz="1200"/>
          </a:p>
          <a:p>
            <a:pPr indent="-151799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Different cell types per image</a:t>
            </a:r>
            <a:endParaRPr sz="1200"/>
          </a:p>
          <a:p>
            <a:pPr indent="-151799" lvl="0" marL="89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Different patient</a:t>
            </a:r>
            <a:endParaRPr sz="1200"/>
          </a:p>
        </p:txBody>
      </p:sp>
      <p:grpSp>
        <p:nvGrpSpPr>
          <p:cNvPr id="119" name="Google Shape;119;p14"/>
          <p:cNvGrpSpPr/>
          <p:nvPr/>
        </p:nvGrpSpPr>
        <p:grpSpPr>
          <a:xfrm>
            <a:off x="307912" y="1026933"/>
            <a:ext cx="1355271" cy="1013428"/>
            <a:chOff x="399125" y="1741615"/>
            <a:chExt cx="2064075" cy="1296110"/>
          </a:xfrm>
        </p:grpSpPr>
        <p:pic>
          <p:nvPicPr>
            <p:cNvPr id="120" name="Google Shape;120;p14"/>
            <p:cNvPicPr preferRelativeResize="0"/>
            <p:nvPr/>
          </p:nvPicPr>
          <p:blipFill rotWithShape="1">
            <a:blip r:embed="rId8">
              <a:alphaModFix/>
            </a:blip>
            <a:srcRect b="26402" l="16922" r="17257" t="14610"/>
            <a:stretch/>
          </p:blipFill>
          <p:spPr>
            <a:xfrm>
              <a:off x="399125" y="1741615"/>
              <a:ext cx="1906800" cy="11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4"/>
            <p:cNvPicPr preferRelativeResize="0"/>
            <p:nvPr/>
          </p:nvPicPr>
          <p:blipFill rotWithShape="1">
            <a:blip r:embed="rId8">
              <a:alphaModFix/>
            </a:blip>
            <a:srcRect b="26402" l="16922" r="17257" t="14610"/>
            <a:stretch/>
          </p:blipFill>
          <p:spPr>
            <a:xfrm>
              <a:off x="467550" y="1822915"/>
              <a:ext cx="1906800" cy="11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4"/>
            <p:cNvPicPr preferRelativeResize="0"/>
            <p:nvPr/>
          </p:nvPicPr>
          <p:blipFill rotWithShape="1">
            <a:blip r:embed="rId8">
              <a:alphaModFix/>
            </a:blip>
            <a:srcRect b="26402" l="16922" r="17257" t="14610"/>
            <a:stretch/>
          </p:blipFill>
          <p:spPr>
            <a:xfrm>
              <a:off x="425625" y="1775715"/>
              <a:ext cx="1906800" cy="11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8">
              <a:alphaModFix/>
            </a:blip>
            <a:srcRect b="26402" l="16922" r="17257" t="14610"/>
            <a:stretch/>
          </p:blipFill>
          <p:spPr>
            <a:xfrm>
              <a:off x="513575" y="1855003"/>
              <a:ext cx="1906800" cy="1123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4"/>
            <p:cNvPicPr preferRelativeResize="0"/>
            <p:nvPr/>
          </p:nvPicPr>
          <p:blipFill rotWithShape="1">
            <a:blip r:embed="rId8">
              <a:alphaModFix/>
            </a:blip>
            <a:srcRect b="26402" l="16922" r="17257" t="14610"/>
            <a:stretch/>
          </p:blipFill>
          <p:spPr>
            <a:xfrm>
              <a:off x="556400" y="1914078"/>
              <a:ext cx="1906800" cy="1123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4"/>
          <p:cNvSpPr txBox="1"/>
          <p:nvPr/>
        </p:nvSpPr>
        <p:spPr>
          <a:xfrm>
            <a:off x="261125" y="661425"/>
            <a:ext cx="1552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&gt;40</a:t>
            </a:r>
            <a:r>
              <a:rPr lang="en-GB" sz="800"/>
              <a:t> Proteins, Clinical Data, </a:t>
            </a:r>
            <a:br>
              <a:rPr lang="en-GB" sz="800"/>
            </a:br>
            <a:r>
              <a:rPr b="1" lang="en-GB" sz="800"/>
              <a:t>Unique Data in NL</a:t>
            </a:r>
            <a:endParaRPr b="1" sz="800"/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5000" y="1091325"/>
            <a:ext cx="1156262" cy="8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1916538" y="732738"/>
            <a:ext cx="1227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Segmentation Mask</a:t>
            </a:r>
            <a:endParaRPr sz="800"/>
          </a:p>
        </p:txBody>
      </p:sp>
      <p:pic>
        <p:nvPicPr>
          <p:cNvPr id="128" name="Google Shape;12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7825" y="2107625"/>
            <a:ext cx="1389599" cy="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348250" y="2243213"/>
            <a:ext cx="1227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Cell Type identification</a:t>
            </a:r>
            <a:br>
              <a:rPr lang="en-GB" sz="800"/>
            </a:br>
            <a:r>
              <a:rPr lang="en-GB" sz="800"/>
              <a:t>(Each color represent </a:t>
            </a:r>
            <a:br>
              <a:rPr lang="en-GB" sz="800"/>
            </a:br>
            <a:r>
              <a:rPr lang="en-GB" sz="800"/>
              <a:t>a different cell type[2])</a:t>
            </a:r>
            <a:endParaRPr sz="800"/>
          </a:p>
        </p:txBody>
      </p:sp>
      <p:cxnSp>
        <p:nvCxnSpPr>
          <p:cNvPr id="130" name="Google Shape;130;p14"/>
          <p:cNvCxnSpPr/>
          <p:nvPr/>
        </p:nvCxnSpPr>
        <p:spPr>
          <a:xfrm>
            <a:off x="1729688" y="1577950"/>
            <a:ext cx="1353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